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73" r:id="rId2"/>
  </p:sldMasterIdLst>
  <p:notesMasterIdLst>
    <p:notesMasterId r:id="rId29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73" r:id="rId14"/>
    <p:sldId id="274" r:id="rId15"/>
    <p:sldId id="275" r:id="rId16"/>
    <p:sldId id="276" r:id="rId17"/>
    <p:sldId id="277" r:id="rId18"/>
    <p:sldId id="267" r:id="rId19"/>
    <p:sldId id="293" r:id="rId20"/>
    <p:sldId id="278" r:id="rId21"/>
    <p:sldId id="279" r:id="rId22"/>
    <p:sldId id="280" r:id="rId23"/>
    <p:sldId id="281" r:id="rId24"/>
    <p:sldId id="282" r:id="rId25"/>
    <p:sldId id="292" r:id="rId26"/>
    <p:sldId id="286" r:id="rId27"/>
    <p:sldId id="285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CA781-45B0-1742-96BF-FB290077A221}" type="datetimeFigureOut">
              <a:rPr lang="en-US" smtClean="0"/>
              <a:t>17-05-21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8EDF0-5AA0-3F47-B390-148C91C8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8EDF0-5AA0-3F47-B390-148C91C899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Open Doors</a:t>
            </a:r>
          </a:p>
        </p:txBody>
      </p:sp>
      <p:sp>
        <p:nvSpPr>
          <p:cNvPr id="75780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28D45F-05FF-044B-903A-61AEB9BCE2CE}" type="datetime1">
              <a:rPr lang="en-GB" sz="1200"/>
              <a:pPr eaLnBrk="1" hangingPunct="1"/>
              <a:t>17-05-21</a:t>
            </a:fld>
            <a:endParaRPr lang="en-GB" sz="1200"/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AD8D15-038C-A94E-BCAB-306F4B16E7FE}" type="slidenum">
              <a:rPr lang="en-GB" sz="1200"/>
              <a:pPr eaLnBrk="1" hangingPunct="1"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Open Doors</a:t>
            </a:r>
          </a:p>
        </p:txBody>
      </p:sp>
      <p:sp>
        <p:nvSpPr>
          <p:cNvPr id="7782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093DBD-8736-CB46-B27F-FC4FDB6BCECE}" type="datetime1">
              <a:rPr lang="en-GB" sz="1200"/>
              <a:pPr eaLnBrk="1" hangingPunct="1"/>
              <a:t>17-05-21</a:t>
            </a:fld>
            <a:endParaRPr lang="en-GB" sz="1200"/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02E513-2552-AC46-9258-9ACB3E8684DF}" type="slidenum">
              <a:rPr lang="en-GB" sz="1200"/>
              <a:pPr eaLnBrk="1" hangingPunct="1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Open Doors</a:t>
            </a:r>
          </a:p>
        </p:txBody>
      </p:sp>
      <p:sp>
        <p:nvSpPr>
          <p:cNvPr id="7987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C44F01-9809-0E4D-8E92-52A815561DE7}" type="datetime1">
              <a:rPr lang="en-GB" sz="1200"/>
              <a:pPr eaLnBrk="1" hangingPunct="1"/>
              <a:t>17-05-21</a:t>
            </a:fld>
            <a:endParaRPr lang="en-GB" sz="1200"/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C893C-811E-7A45-AE93-6576C2A985AD}" type="slidenum">
              <a:rPr lang="en-GB" sz="1200"/>
              <a:pPr eaLnBrk="1" hangingPunct="1"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Open Doors</a:t>
            </a:r>
          </a:p>
        </p:txBody>
      </p:sp>
      <p:sp>
        <p:nvSpPr>
          <p:cNvPr id="81924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CC9D9D-4C31-744E-8119-265621105808}" type="datetime1">
              <a:rPr lang="en-GB" sz="1200"/>
              <a:pPr eaLnBrk="1" hangingPunct="1"/>
              <a:t>17-05-21</a:t>
            </a:fld>
            <a:endParaRPr lang="en-GB" sz="1200"/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8099CC-24C5-6A40-B163-CAE11893A9E2}" type="slidenum">
              <a:rPr lang="en-GB" sz="1200"/>
              <a:pPr eaLnBrk="1" hangingPunct="1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Open Doors</a:t>
            </a:r>
          </a:p>
        </p:txBody>
      </p:sp>
      <p:sp>
        <p:nvSpPr>
          <p:cNvPr id="8397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98B5F2-A276-9A4D-8B42-7A0823285284}" type="datetime1">
              <a:rPr lang="en-GB" sz="1200"/>
              <a:pPr eaLnBrk="1" hangingPunct="1"/>
              <a:t>17-05-21</a:t>
            </a:fld>
            <a:endParaRPr lang="en-GB" sz="1200"/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44EDC0-D041-B94E-A032-82FC10E12597}" type="slidenum">
              <a:rPr lang="en-GB" sz="1200"/>
              <a:pPr eaLnBrk="1" hangingPunct="1"/>
              <a:t>16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BDDA2-5ACB-9248-AAFB-9B0E5A274B04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FFEF4-D79B-0F4F-B734-D15E55CE8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7BE99-586D-F94B-97C1-0F8E7FAB352D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9A9E3-CB2B-A44E-BBDD-288A370C6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F551E-7E9B-0048-918B-41927BA600CC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DF9E6-411C-3941-9597-D24E5E071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DDA2-5ACB-9248-AAFB-9B0E5A274B04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FEF4-D79B-0F4F-B734-D15E55CE8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D89F-D826-C34B-96F8-DA735381ED7A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FC0A-29CF-8C46-8B3A-7359C1F64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 rtlCol="0"/>
          <a:lstStyle>
            <a:lvl1pPr algn="r">
              <a:buNone/>
              <a:defRPr sz="1800"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FFF0-79EA-D64E-BEA0-1C74D382237A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9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/>
          <a:lstStyle>
            <a:lvl1pPr algn="ctr">
              <a:defRPr sz="48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5107-84EB-A340-89BF-3AE20F816FF6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5CFB-0418-8740-8C03-4B82F48B6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C708-B8DA-5C45-AD82-E3C2CEF3CDC6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1609-3204-754D-86AF-4ECB21F87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F5ED-74DE-7148-A135-EC60E68A9463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BE99-21BB-7043-A687-6DCD392D3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4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5D08-0BF2-4348-9FB5-6C59D756D432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9785-A8DD-2043-97D3-9FF65F610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5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3A9B-D5C6-FF44-8C2E-C3CEC7C0CAD9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D510-4652-CF49-B8E6-5376CC293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BD89F-D826-C34B-96F8-DA735381ED7A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7FC0A-29CF-8C46-8B3A-7359C1F64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DDAA-D55B-EF48-A1B2-210D8465E7ED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082A-4DA3-1249-A707-EA6816D40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1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rtlCol="0"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8763-362B-8847-A0D0-F15A6326B357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FC2B-0A73-DA40-8F78-EBD30C99CB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BE99-586D-F94B-97C1-0F8E7FAB352D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A9E3-CB2B-A44E-BBDD-288A370C6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50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8467" y="167026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8467" y="162658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551E-7E9B-0048-918B-41927BA600CC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F9E6-411C-3941-9597-D24E5E071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6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95107-84EB-A340-89BF-3AE20F816FF6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75CFB-0418-8740-8C03-4B82F48B6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8C708-B8DA-5C45-AD82-E3C2CEF3CDC6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1609-3204-754D-86AF-4ECB21F87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EF5ED-74DE-7148-A135-EC60E68A9463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FBE99-21BB-7043-A687-6DCD392D3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E5D08-0BF2-4348-9FB5-6C59D756D432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29785-A8DD-2043-97D3-9FF65F610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93A9B-D5C6-FF44-8C2E-C3CEC7C0CAD9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5D510-4652-CF49-B8E6-5376CC293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5DDAA-D55B-EF48-A1B2-210D8465E7ED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9082A-4DA3-1249-A707-EA6816D40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58763-362B-8847-A0D0-F15A6326B357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BFC2B-0A73-DA40-8F78-EBD30C99CB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BBFFF0-79EA-D64E-BEA0-1C74D382237A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49EC74-1309-114B-BAE7-D42ACD534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rbel" charset="0"/>
              </a:defRPr>
            </a:lvl1pPr>
          </a:lstStyle>
          <a:p>
            <a:pPr>
              <a:defRPr/>
            </a:pPr>
            <a:fld id="{27BBFFF0-79EA-D64E-BEA0-1C74D382237A}" type="datetime1">
              <a:rPr lang="en-US" smtClean="0"/>
              <a:pPr>
                <a:defRPr/>
              </a:pPr>
              <a:t>17-05-21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orbel" charset="0"/>
              </a:defRPr>
            </a:lvl1pPr>
          </a:lstStyle>
          <a:p>
            <a:pPr>
              <a:defRPr/>
            </a:pPr>
            <a:fld id="{4349EC74-1309-114B-BAE7-D42ACD534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hyperlink" Target="mailto:jdcunningham@telus.net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Truth about Persecution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13036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Views – Based on Matthew 13</a:t>
            </a:r>
          </a:p>
          <a:p>
            <a:r>
              <a:rPr lang="en-US" dirty="0" smtClean="0"/>
              <a:t>James D. (Jim) Cunningham</a:t>
            </a:r>
          </a:p>
          <a:p>
            <a:r>
              <a:rPr lang="en-US" dirty="0" smtClean="0"/>
              <a:t>©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7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 about </a:t>
            </a:r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Brother Andrew says: </a:t>
            </a:r>
          </a:p>
          <a:p>
            <a:pPr algn="ctr"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i="1" dirty="0">
                <a:latin typeface="Arial" charset="0"/>
              </a:rPr>
              <a:t>“I have heard only two responses from Christians: </a:t>
            </a:r>
          </a:p>
          <a:p>
            <a:pPr algn="ctr">
              <a:buNone/>
            </a:pPr>
            <a:r>
              <a:rPr lang="en-US" i="1" dirty="0">
                <a:latin typeface="Arial" charset="0"/>
              </a:rPr>
              <a:t> Those who said</a:t>
            </a:r>
            <a:r>
              <a:rPr lang="en-US" i="1" dirty="0" smtClean="0">
                <a:latin typeface="Arial" charset="0"/>
              </a:rPr>
              <a:t>: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‘It will never happen here…’</a:t>
            </a:r>
            <a:r>
              <a:rPr lang="en-US" altLang="ja-JP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i="1" dirty="0">
                <a:latin typeface="Arial" charset="0"/>
              </a:rPr>
              <a:t>…and those who said:</a:t>
            </a:r>
          </a:p>
          <a:p>
            <a:pPr algn="ctr">
              <a:buNone/>
            </a:pPr>
            <a:r>
              <a:rPr lang="en-US" i="1" dirty="0">
                <a:solidFill>
                  <a:srgbClr val="FFFF00"/>
                </a:solidFill>
                <a:latin typeface="Arial" charset="0"/>
              </a:rPr>
              <a:t>	‘We thought it would never happen here.’</a:t>
            </a:r>
            <a:r>
              <a:rPr lang="en-US" altLang="ja-JP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”</a:t>
            </a:r>
            <a:endParaRPr lang="en-US" altLang="ja-JP" i="1" dirty="0">
              <a:solidFill>
                <a:srgbClr val="FFFF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4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PROCESS OF CHRISTIANITY IN </a:t>
            </a:r>
            <a:r>
              <a:rPr lang="en-US" dirty="0" smtClean="0">
                <a:effectLst/>
              </a:rPr>
              <a:t>CANADA</a:t>
            </a:r>
            <a:endParaRPr lang="en-US" dirty="0"/>
          </a:p>
        </p:txBody>
      </p:sp>
      <p:sp>
        <p:nvSpPr>
          <p:cNvPr id="8" name="Content Placeholder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01800"/>
            <a:ext cx="8229600" cy="51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Before </a:t>
            </a:r>
            <a:r>
              <a:rPr lang="en-US" sz="2800" b="1" dirty="0">
                <a:effectLst/>
              </a:rPr>
              <a:t>1890    -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  Foundational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In </a:t>
            </a:r>
            <a:r>
              <a:rPr lang="en-US" sz="2800" b="1" dirty="0">
                <a:effectLst/>
              </a:rPr>
              <a:t>the 1890’s   - 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Significant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In </a:t>
            </a:r>
            <a:r>
              <a:rPr lang="en-US" sz="2800" b="1" dirty="0">
                <a:effectLst/>
              </a:rPr>
              <a:t>the 1900’s   - 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Influential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In </a:t>
            </a:r>
            <a:r>
              <a:rPr lang="en-US" sz="2800" b="1" dirty="0">
                <a:effectLst/>
              </a:rPr>
              <a:t>the 1960’s   - 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Accepted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In </a:t>
            </a:r>
            <a:r>
              <a:rPr lang="en-US" sz="2800" b="1" dirty="0">
                <a:effectLst/>
              </a:rPr>
              <a:t>the 1980’s   -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  Tolerated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In </a:t>
            </a:r>
            <a:r>
              <a:rPr lang="en-US" sz="2800" b="1" dirty="0">
                <a:effectLst/>
              </a:rPr>
              <a:t>the 1990’s   - 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Marginalized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effectLst/>
              </a:rPr>
              <a:t>In </a:t>
            </a:r>
            <a:r>
              <a:rPr lang="en-US" sz="2800" b="1" dirty="0">
                <a:effectLst/>
              </a:rPr>
              <a:t>the 2000’s   - 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Persecuted</a:t>
            </a:r>
          </a:p>
          <a:p>
            <a:pPr marL="0" indent="0" algn="ctr" eaLnBrk="1" hangingPunct="1">
              <a:buNone/>
            </a:pPr>
            <a:r>
              <a:rPr lang="en-US" sz="1800" b="1" dirty="0" smtClean="0">
                <a:effectLst/>
                <a:latin typeface="Times New Roman" charset="0"/>
              </a:rPr>
              <a:t> </a:t>
            </a:r>
            <a:r>
              <a:rPr lang="en-US" sz="1800" b="1" dirty="0">
                <a:effectLst/>
                <a:latin typeface="Times New Roman" charset="0"/>
              </a:rPr>
              <a:t>Bob Kuhn…Christian lawyer </a:t>
            </a:r>
            <a:r>
              <a:rPr lang="en-US" sz="1800" dirty="0" smtClean="0">
                <a:effectLst/>
                <a:latin typeface="Times New Roman" charset="0"/>
              </a:rPr>
              <a:t>+ President of </a:t>
            </a:r>
            <a:r>
              <a:rPr lang="en-US" sz="1800" b="1" dirty="0" smtClean="0">
                <a:effectLst/>
                <a:latin typeface="Times New Roman" charset="0"/>
              </a:rPr>
              <a:t>Trinity </a:t>
            </a:r>
            <a:r>
              <a:rPr lang="en-US" sz="1800" b="1" dirty="0">
                <a:effectLst/>
                <a:latin typeface="Times New Roman" charset="0"/>
              </a:rPr>
              <a:t>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183042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4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047FF8-ACF5-9D40-952D-6B134ADF19D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74756" name="Picture 4" descr="Hurricane and T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2843213" y="404813"/>
            <a:ext cx="45720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Four Coming Storms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(Luke 6:22)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547813" y="1773238"/>
            <a:ext cx="864076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/>
              </a:rPr>
              <a:t>1. Storm attacking our Faith</a:t>
            </a:r>
            <a:r>
              <a:rPr lang="en-CA" sz="2400" b="1" dirty="0">
                <a:solidFill>
                  <a:srgbClr val="000000"/>
                </a:solidFill>
                <a:effectLst/>
              </a:rPr>
              <a:t>                         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HATE us for what we ‘Believe’                           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Secular Humanism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Political Correctness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Will affect employment</a:t>
            </a:r>
          </a:p>
        </p:txBody>
      </p:sp>
    </p:spTree>
    <p:extLst>
      <p:ext uri="{BB962C8B-B14F-4D97-AF65-F5344CB8AC3E}">
        <p14:creationId xmlns:p14="http://schemas.microsoft.com/office/powerpoint/2010/main" val="2305799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68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E6181D-751B-C74A-B56A-5C238D6AD956}" type="slidenum">
              <a:rPr lang="en-GB" sz="1400"/>
              <a:pPr eaLnBrk="1" hangingPunct="1"/>
              <a:t>13</a:t>
            </a:fld>
            <a:endParaRPr lang="en-GB" sz="1400"/>
          </a:p>
        </p:txBody>
      </p:sp>
      <p:pic>
        <p:nvPicPr>
          <p:cNvPr id="76804" name="Picture 4" descr="Hurricane and T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700338" y="476250"/>
            <a:ext cx="4572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Four Coming Storms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(Luke 6:22)</a:t>
            </a:r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1959044" y="1773238"/>
            <a:ext cx="657376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/>
              </a:rPr>
              <a:t>2. Storm attacking the Bible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EXCLUDE us for what we ‘Say’                  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Gay agenda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Same Sex Marriage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Hate Literature and Hate Laws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Use of Bible Restricted</a:t>
            </a: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5130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88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4342C8-B2BD-BB48-A97F-BCC33C999292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78852" name="Picture 4" descr="Hurricane and T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484438" y="620713"/>
            <a:ext cx="45720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Four Coming Storms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(Luke 6:22)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1915987" y="1989138"/>
            <a:ext cx="5518275" cy="25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b="1" dirty="0">
                <a:solidFill>
                  <a:srgbClr val="FF0000"/>
                </a:solidFill>
                <a:effectLst/>
              </a:rPr>
              <a:t>3. Storm attacking Evangelism</a:t>
            </a:r>
            <a:r>
              <a:rPr lang="en-CA" sz="2400" b="1" dirty="0">
                <a:solidFill>
                  <a:srgbClr val="FF0000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CA" sz="2400" b="1" dirty="0">
                <a:solidFill>
                  <a:srgbClr val="FFFF00"/>
                </a:solidFill>
                <a:effectLst/>
              </a:rPr>
              <a:t>  INSULT us for what we ‘Do’        </a:t>
            </a:r>
          </a:p>
          <a:p>
            <a:pPr>
              <a:defRPr/>
            </a:pPr>
            <a:r>
              <a:rPr lang="en-CA" sz="2400" b="1" dirty="0">
                <a:solidFill>
                  <a:srgbClr val="FFFF00"/>
                </a:solidFill>
                <a:effectLst/>
              </a:rPr>
              <a:t>  Multiculturalism </a:t>
            </a:r>
          </a:p>
          <a:p>
            <a:pPr>
              <a:defRPr/>
            </a:pPr>
            <a:r>
              <a:rPr lang="en-CA" sz="2400" b="1" dirty="0">
                <a:solidFill>
                  <a:srgbClr val="FFFF00"/>
                </a:solidFill>
                <a:effectLst/>
              </a:rPr>
              <a:t>  Pluralism  -  Syncretism </a:t>
            </a:r>
          </a:p>
          <a:p>
            <a:pPr>
              <a:defRPr/>
            </a:pPr>
            <a:r>
              <a:rPr lang="en-CA" sz="2400" b="1" dirty="0">
                <a:solidFill>
                  <a:srgbClr val="FFFF00"/>
                </a:solidFill>
                <a:effectLst/>
              </a:rPr>
              <a:t>  Anti-conversion laws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  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pPr>
              <a:spcBef>
                <a:spcPct val="50000"/>
              </a:spcBef>
              <a:buFont typeface="Symbol" charset="0"/>
              <a:buChar char=""/>
              <a:defRPr/>
            </a:pPr>
            <a:endParaRPr lang="en-US" sz="2400" dirty="0">
              <a:solidFill>
                <a:srgbClr val="FFFF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76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08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07AE97-3C1E-644F-BAFD-589915EA6A14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0900" name="Picture 4" descr="Hurricane and T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627313" y="620713"/>
            <a:ext cx="45720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Four Coming Storms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(Luke 6:22)</a:t>
            </a:r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1980572" y="1844675"/>
            <a:ext cx="631729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/>
              </a:rPr>
              <a:t>4. Storm attacking the Church</a:t>
            </a:r>
            <a:r>
              <a:rPr lang="en-CA" sz="2800" b="1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REJECT us for who we ‘Are’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Exclusivists  -  “Intolerant” 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Limitations on tax laws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Remove Charitable Status </a:t>
            </a:r>
          </a:p>
          <a:p>
            <a:r>
              <a:rPr lang="en-CA" sz="2400" b="1" dirty="0">
                <a:solidFill>
                  <a:srgbClr val="FFFF00"/>
                </a:solidFill>
                <a:effectLst/>
              </a:rPr>
              <a:t>  Imprisonment for ‘breaking’ laws</a:t>
            </a: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727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29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B04777-BFD0-154E-A363-B53CE38C0061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2948" name="Picture 4" descr="Hurricane and T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37449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solidFill>
                  <a:srgbClr val="FF0000"/>
                </a:solidFill>
                <a:effectLst/>
              </a:rPr>
              <a:t>1. Storm attacking our Faith</a:t>
            </a:r>
            <a:r>
              <a:rPr lang="en-CA" sz="1600" b="1">
                <a:solidFill>
                  <a:srgbClr val="000000"/>
                </a:solidFill>
                <a:effectLst/>
              </a:rPr>
              <a:t>                         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HATE us for what we ‘Believe’                           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Secular Humanism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Political Correctness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Will affect employment</a:t>
            </a:r>
          </a:p>
          <a:p>
            <a:pPr eaLnBrk="1" hangingPunct="1">
              <a:spcBef>
                <a:spcPct val="50000"/>
              </a:spcBef>
              <a:buFont typeface="Symbol" charset="0"/>
              <a:buChar char=""/>
            </a:pPr>
            <a:endParaRPr lang="en-US" sz="1600" b="1">
              <a:solidFill>
                <a:srgbClr val="FFFF00"/>
              </a:solidFill>
              <a:effectLst/>
              <a:cs typeface="Times New Roman" charset="0"/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995738" y="3860800"/>
            <a:ext cx="36718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CA" sz="1800" b="1" smtClean="0">
                <a:solidFill>
                  <a:srgbClr val="FF0000"/>
                </a:solidFill>
                <a:effectLst/>
              </a:rPr>
              <a:t>3. Storm attacking Evangelism </a:t>
            </a:r>
          </a:p>
          <a:p>
            <a:pPr eaLnBrk="1" hangingPunct="1">
              <a:defRPr/>
            </a:pPr>
            <a:r>
              <a:rPr lang="en-CA" sz="1600" b="1" smtClean="0">
                <a:solidFill>
                  <a:srgbClr val="FFFF00"/>
                </a:solidFill>
                <a:effectLst/>
              </a:rPr>
              <a:t>  INSULT us for what we ‘Do’        </a:t>
            </a:r>
          </a:p>
          <a:p>
            <a:pPr eaLnBrk="1" hangingPunct="1">
              <a:defRPr/>
            </a:pPr>
            <a:r>
              <a:rPr lang="en-CA" sz="1600" b="1" smtClean="0">
                <a:solidFill>
                  <a:srgbClr val="FFFF00"/>
                </a:solidFill>
                <a:effectLst/>
              </a:rPr>
              <a:t>  Multiculturalism </a:t>
            </a:r>
          </a:p>
          <a:p>
            <a:pPr eaLnBrk="1" hangingPunct="1">
              <a:defRPr/>
            </a:pPr>
            <a:r>
              <a:rPr lang="en-CA" sz="1600" b="1" smtClean="0">
                <a:solidFill>
                  <a:srgbClr val="FFFF00"/>
                </a:solidFill>
                <a:effectLst/>
              </a:rPr>
              <a:t>  Pluralism  -  Syncretism </a:t>
            </a:r>
          </a:p>
          <a:p>
            <a:pPr eaLnBrk="1" hangingPunct="1">
              <a:defRPr/>
            </a:pPr>
            <a:r>
              <a:rPr lang="en-CA" sz="1600" b="1" smtClean="0">
                <a:solidFill>
                  <a:srgbClr val="FFFF00"/>
                </a:solidFill>
                <a:effectLst/>
              </a:rPr>
              <a:t>  Anti-conversion laws</a:t>
            </a:r>
            <a:r>
              <a:rPr lang="en-CA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</a:t>
            </a:r>
            <a:endParaRPr lang="en-US" smtClean="0">
              <a:solidFill>
                <a:srgbClr val="FFFF00"/>
              </a:solidFill>
              <a:effectLst/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buFont typeface="Symbol" charset="0"/>
              <a:buChar char=""/>
              <a:defRPr/>
            </a:pPr>
            <a:endParaRPr lang="en-US" smtClean="0">
              <a:solidFill>
                <a:srgbClr val="FFFF00"/>
              </a:solidFill>
              <a:effectLst/>
              <a:latin typeface="Times New Roman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651500" y="5268913"/>
            <a:ext cx="40703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solidFill>
                  <a:srgbClr val="FF0000"/>
                </a:solidFill>
                <a:effectLst/>
              </a:rPr>
              <a:t>4. Storm attacking the Church</a:t>
            </a:r>
            <a:r>
              <a:rPr lang="en-CA" sz="1600" b="1">
                <a:solidFill>
                  <a:srgbClr val="000000"/>
                </a:solidFill>
                <a:effectLst/>
              </a:rPr>
              <a:t>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REJECT us for who we ‘Are’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Exclusivists  -  “Intolerant” 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Limitations on tax laws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Remove Charitable Status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Imprisonment for ‘breaking’ laws</a:t>
            </a:r>
            <a:endParaRPr lang="en-US" sz="1600" b="1">
              <a:solidFill>
                <a:srgbClr val="FFFF00"/>
              </a:solidFill>
              <a:effectLst/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627313" y="333375"/>
            <a:ext cx="4392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Four Coming Storms</a:t>
            </a:r>
          </a:p>
          <a:p>
            <a:pPr algn="ctr" eaLnBrk="1" hangingPunct="1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(Luke 6:22)</a:t>
            </a:r>
          </a:p>
          <a:p>
            <a:pPr algn="ctr" eaLnBrk="1" hangingPunct="1">
              <a:defRPr/>
            </a:pPr>
            <a:endParaRPr lang="en-US" sz="2800" smtClean="0">
              <a:solidFill>
                <a:srgbClr val="E4372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835150" y="2420938"/>
            <a:ext cx="41052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solidFill>
                  <a:srgbClr val="FF0000"/>
                </a:solidFill>
                <a:effectLst/>
              </a:rPr>
              <a:t>2. Storm attacking the Bible</a:t>
            </a:r>
            <a:r>
              <a:rPr lang="en-CA" sz="1600" b="1">
                <a:solidFill>
                  <a:srgbClr val="FF0000"/>
                </a:solidFill>
                <a:effectLst/>
              </a:rPr>
              <a:t>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EXCLUDE us for what we ‘Say’                  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Gay agenda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Same Sex Marriage 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Hate Literature and Hate Laws</a:t>
            </a:r>
          </a:p>
          <a:p>
            <a:pPr eaLnBrk="1" hangingPunct="1"/>
            <a:r>
              <a:rPr lang="en-CA" sz="1600" b="1">
                <a:solidFill>
                  <a:srgbClr val="FFFF00"/>
                </a:solidFill>
                <a:effectLst/>
              </a:rPr>
              <a:t>  Use of Bible Restricted</a:t>
            </a:r>
            <a:endParaRPr lang="en-US" sz="1600" b="1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946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06500" y="1644650"/>
            <a:ext cx="6572250" cy="4494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15090" y="2267194"/>
            <a:ext cx="4985251" cy="33693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55302" y="3022927"/>
            <a:ext cx="3673343" cy="19628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31362" y="3558235"/>
            <a:ext cx="1805186" cy="10076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4051172" y="3537242"/>
            <a:ext cx="914400" cy="11335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7"/>
          </p:cNvCxnSpPr>
          <p:nvPr/>
        </p:nvCxnSpPr>
        <p:spPr>
          <a:xfrm flipV="1">
            <a:off x="5172185" y="2046773"/>
            <a:ext cx="1082993" cy="1659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875703" y="1973299"/>
            <a:ext cx="1006876" cy="1732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1595" y="4313967"/>
            <a:ext cx="1668746" cy="955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73593" y="4219501"/>
            <a:ext cx="2157769" cy="671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97516" y="4565877"/>
            <a:ext cx="104952" cy="1468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9970" y="1661707"/>
            <a:ext cx="222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3. Religious Leaders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17302">
            <a:off x="1211508" y="2699760"/>
            <a:ext cx="155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Rulers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Authorities)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924561">
            <a:off x="6278536" y="2722801"/>
            <a:ext cx="155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Relatives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Family)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274063">
            <a:off x="2266564" y="5466021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Rich Guys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575860">
            <a:off x="4786553" y="5549027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Rowdies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23523" y="2489593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2. Jews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8675044">
            <a:off x="1676947" y="3104932"/>
            <a:ext cx="155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4E2"/>
                </a:solidFill>
              </a:rPr>
              <a:t>Caesar/Romans</a:t>
            </a:r>
            <a:endParaRPr lang="en-US" b="1" dirty="0">
              <a:solidFill>
                <a:srgbClr val="0064E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575860">
            <a:off x="4552649" y="5010974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4E2"/>
                </a:solidFill>
              </a:rPr>
              <a:t>Mobs</a:t>
            </a:r>
            <a:endParaRPr lang="en-US" b="1" dirty="0">
              <a:solidFill>
                <a:srgbClr val="0064E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924561">
            <a:off x="4984901" y="3454520"/>
            <a:ext cx="155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Jesus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Brothers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330369">
            <a:off x="2667392" y="4951159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Silversmiths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2540" y="2932969"/>
            <a:ext cx="155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1.  Scribes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Pharisees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371714">
            <a:off x="3059507" y="4486173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Pig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Farmers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0575860">
            <a:off x="4393240" y="4486173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Crucify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Him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8888007">
            <a:off x="2331782" y="3479542"/>
            <a:ext cx="155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Pilate/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Romans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924561">
            <a:off x="5626042" y="3251716"/>
            <a:ext cx="15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4E2"/>
                </a:solidFill>
              </a:rPr>
              <a:t>Community</a:t>
            </a:r>
            <a:endParaRPr lang="en-US" b="1" dirty="0">
              <a:solidFill>
                <a:srgbClr val="0064E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3271" y="1744257"/>
            <a:ext cx="171072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3. Our Day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2. Disciples Day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.  Jesus’ 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5 Primary Sources of Persecution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1078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147" y="-33442"/>
            <a:ext cx="9596147" cy="68914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72224" y="624188"/>
            <a:ext cx="93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45 killed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yesterday </a:t>
            </a:r>
            <a:r>
              <a:rPr lang="en-US" sz="3600" b="1" dirty="0" smtClean="0">
                <a:solidFill>
                  <a:srgbClr val="FF0000"/>
                </a:solidFill>
              </a:rPr>
              <a:t>in another </a:t>
            </a:r>
            <a:r>
              <a:rPr lang="en-US" sz="3600" b="1" dirty="0">
                <a:solidFill>
                  <a:srgbClr val="FF0000"/>
                </a:solidFill>
              </a:rPr>
              <a:t>attack on Christian communities in </a:t>
            </a:r>
            <a:r>
              <a:rPr lang="en-US" sz="3600" b="1" dirty="0" smtClean="0">
                <a:solidFill>
                  <a:srgbClr val="FF0000"/>
                </a:solidFill>
              </a:rPr>
              <a:t>Kaduna, Nigeria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1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Communist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583"/>
            <a:ext cx="8229600" cy="4723774"/>
          </a:xfrm>
        </p:spPr>
        <p:txBody>
          <a:bodyPr>
            <a:normAutofit/>
          </a:bodyPr>
          <a:lstStyle/>
          <a:p>
            <a:r>
              <a:rPr lang="en-US" dirty="0" smtClean="0"/>
              <a:t>Abolition of private property.</a:t>
            </a:r>
          </a:p>
          <a:p>
            <a:r>
              <a:rPr lang="en-US" dirty="0" smtClean="0"/>
              <a:t>Abolition of the family!</a:t>
            </a:r>
          </a:p>
          <a:p>
            <a:r>
              <a:rPr lang="en-US" dirty="0" smtClean="0"/>
              <a:t>Abolition of borders and nationalities (Globalism)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Abolition of  all religion and “eternal truths.”</a:t>
            </a:r>
          </a:p>
          <a:p>
            <a:r>
              <a:rPr lang="en-US" dirty="0" smtClean="0"/>
              <a:t>Abolition of all right of inheritance.</a:t>
            </a:r>
          </a:p>
          <a:p>
            <a:r>
              <a:rPr lang="en-US" dirty="0" smtClean="0"/>
              <a:t>Centralization of banks, capital, communication and transportation (State-controlled).</a:t>
            </a:r>
          </a:p>
          <a:p>
            <a:r>
              <a:rPr lang="en-US" dirty="0" smtClean="0"/>
              <a:t>Free Education &amp; obligation of all to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 </a:t>
            </a:r>
            <a:r>
              <a:rPr lang="en-US"/>
              <a:t>about </a:t>
            </a:r>
            <a:r>
              <a:rPr lang="en-US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800" dirty="0" smtClean="0"/>
              <a:t>The </a:t>
            </a:r>
            <a:r>
              <a:rPr lang="en-US" sz="4800" dirty="0"/>
              <a:t>Optimist </a:t>
            </a:r>
            <a:endParaRPr lang="en-US" sz="4800" dirty="0" smtClean="0"/>
          </a:p>
          <a:p>
            <a:pPr marL="0" indent="0" algn="ctr">
              <a:spcBef>
                <a:spcPts val="800"/>
              </a:spcBef>
              <a:buNone/>
            </a:pPr>
            <a:r>
              <a:rPr lang="en-US" sz="4800" i="1" dirty="0" smtClean="0"/>
              <a:t>“</a:t>
            </a:r>
            <a:r>
              <a:rPr lang="en-US" sz="4800" i="1" dirty="0"/>
              <a:t>It could never happen here</a:t>
            </a:r>
            <a:r>
              <a:rPr lang="en-US" sz="4800" i="1" dirty="0" smtClean="0"/>
              <a:t>”</a:t>
            </a:r>
          </a:p>
          <a:p>
            <a:pPr marL="0" indent="0" algn="ctr">
              <a:buNone/>
            </a:pPr>
            <a:endParaRPr lang="en-US" sz="4800" i="1" dirty="0"/>
          </a:p>
        </p:txBody>
      </p:sp>
      <p:pic>
        <p:nvPicPr>
          <p:cNvPr id="4" name="Picture 10" descr="angr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826" b="34186"/>
          <a:stretch>
            <a:fillRect/>
          </a:stretch>
        </p:blipFill>
        <p:spPr bwMode="auto">
          <a:xfrm>
            <a:off x="3435352" y="4154081"/>
            <a:ext cx="1980859" cy="2123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the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635"/>
            <a:ext cx="8229600" cy="48466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dirty="0" smtClean="0"/>
              <a:t>The Enemy’s pressure on our children and grand-children: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Lose virginity – before marriage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Experiment with (and/or accept) LGBTQ Lifestyle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Delay Marriage (China: must be 25)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Voluntarily choose to have NO children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Or have only 1 or 2 children (</a:t>
            </a:r>
            <a:r>
              <a:rPr lang="en-US" dirty="0" err="1" smtClean="0"/>
              <a:t>vs</a:t>
            </a:r>
            <a:r>
              <a:rPr lang="en-US" dirty="0" smtClean="0"/>
              <a:t> Islam 4 wives + 23 children!)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Betray vows – Commit adultery – Be abusive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Give in – Give up – get a divorce – or 2 –  or more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Get a STD – Sleep with the dog!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Work long hours – Make MORE money!</a:t>
            </a:r>
          </a:p>
          <a:p>
            <a:pPr>
              <a:spcBef>
                <a:spcPts val="800"/>
              </a:spcBef>
              <a:buFont typeface="Wingdings" charset="2"/>
              <a:buChar char="u"/>
            </a:pPr>
            <a:r>
              <a:rPr lang="en-US" dirty="0" smtClean="0"/>
              <a:t>Forget God – Skip Church – No Bible Study or Prayer.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6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AC-1000 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36"/>
            <a:ext cx="9431320" cy="728783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1004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AC-1800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85" y="-325925"/>
            <a:ext cx="9773251" cy="755205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3202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AC-Clashing Cultur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10" y="-226804"/>
            <a:ext cx="9871736" cy="7628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22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adian Flag311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ROSS Symbollatinc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0478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0825" y="404813"/>
            <a:ext cx="1708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/>
              <a:t>1967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39975" y="404813"/>
            <a:ext cx="4451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/>
              <a:t>Ohhh Canada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092950" y="404813"/>
            <a:ext cx="17252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 smtClean="0"/>
              <a:t>2017</a:t>
            </a:r>
            <a:endParaRPr lang="en-US" sz="5400" dirty="0"/>
          </a:p>
        </p:txBody>
      </p:sp>
      <p:pic>
        <p:nvPicPr>
          <p:cNvPr id="2057" name="Picture 9" descr="Dollar Signmoney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44675"/>
            <a:ext cx="1816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949950"/>
            <a:ext cx="932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 78 % of Canadians filing T1</a:t>
            </a:r>
            <a:r>
              <a:rPr lang="ja-JP" altLang="en-US" sz="1400" b="1"/>
              <a:t>’</a:t>
            </a:r>
            <a:r>
              <a:rPr lang="en-US" sz="1400" b="1"/>
              <a:t>s claim NONE of their Income given to Charity/Church/Mission (2009)</a:t>
            </a:r>
          </a:p>
          <a:p>
            <a:pPr algn="ctr" eaLnBrk="1" hangingPunct="1"/>
            <a:r>
              <a:rPr lang="en-US" sz="1400" b="1"/>
              <a:t> 22 % of Canadians filing T1</a:t>
            </a:r>
            <a:r>
              <a:rPr lang="ja-JP" altLang="en-US" sz="1400" b="1"/>
              <a:t>’</a:t>
            </a:r>
            <a:r>
              <a:rPr lang="en-US" sz="1400" b="1"/>
              <a:t>s claim SOME </a:t>
            </a:r>
            <a:r>
              <a:rPr lang="ja-JP" altLang="en-US" sz="1400" b="1"/>
              <a:t>“</a:t>
            </a:r>
            <a:r>
              <a:rPr lang="en-US" sz="1400" b="1"/>
              <a:t>Charitable Giving</a:t>
            </a:r>
            <a:r>
              <a:rPr lang="ja-JP" altLang="en-US" sz="1400" b="1"/>
              <a:t>”</a:t>
            </a:r>
            <a:r>
              <a:rPr lang="en-US" sz="1400" b="1"/>
              <a:t> from income (MEDIAN = $250.00)</a:t>
            </a:r>
            <a:r>
              <a:rPr lang="en-US" sz="1400"/>
              <a:t> 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65246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/>
              <a:t>   </a:t>
            </a:r>
            <a:r>
              <a:rPr lang="en-US" sz="1000">
                <a:hlinkClick r:id="rId5"/>
              </a:rPr>
              <a:t>jdcunningham@telus.net</a:t>
            </a:r>
            <a:endParaRPr lang="en-US" sz="1000"/>
          </a:p>
          <a:p>
            <a:pPr algn="ctr" eaLnBrk="1" hangingPunct="1"/>
            <a:endParaRPr lang="en-US" sz="100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6381750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FF0000"/>
                </a:solidFill>
              </a:rPr>
              <a:t>See: Leviticus 26:32-35; 2 Chronicles 36:21; Jeremiah 29:10-13 – and then  Malachi 3:8-12;  2 Corinthians 9:6-15 &amp; 1 Timothy 6:6-10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5157192"/>
            <a:ext cx="2339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National Debt </a:t>
            </a:r>
            <a:endParaRPr lang="en-US" sz="1800" dirty="0" smtClean="0"/>
          </a:p>
          <a:p>
            <a:pPr algn="ctr" eaLnBrk="1" hangingPunct="1"/>
            <a:r>
              <a:rPr lang="en-US" sz="1800" dirty="0" smtClean="0"/>
              <a:t>$</a:t>
            </a:r>
            <a:r>
              <a:rPr lang="en-US" sz="1800" dirty="0"/>
              <a:t>0.00 </a:t>
            </a: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7793038" y="496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164288" y="5157192"/>
            <a:ext cx="1583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National Debt </a:t>
            </a:r>
            <a:endParaRPr lang="en-US" sz="1800" dirty="0" smtClean="0"/>
          </a:p>
          <a:p>
            <a:pPr algn="ctr" eaLnBrk="1" hangingPunct="1"/>
            <a:r>
              <a:rPr lang="en-US" sz="1800" dirty="0" smtClean="0"/>
              <a:t>$1 Trillion+</a:t>
            </a:r>
            <a:endParaRPr lang="en-US" sz="1800" dirty="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348038" y="3500438"/>
            <a:ext cx="236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GOD OR MAMMON?</a:t>
            </a:r>
          </a:p>
        </p:txBody>
      </p:sp>
    </p:spTree>
    <p:extLst>
      <p:ext uri="{BB962C8B-B14F-4D97-AF65-F5344CB8AC3E}">
        <p14:creationId xmlns:p14="http://schemas.microsoft.com/office/powerpoint/2010/main" val="1817222083"/>
      </p:ext>
    </p:extLst>
  </p:cSld>
  <p:clrMapOvr>
    <a:masterClrMapping/>
  </p:clrMapOvr>
  <p:transition xmlns:p14="http://schemas.microsoft.com/office/powerpoint/2010/main" advTm="4048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8" grpId="0"/>
      <p:bldP spid="2060" grpId="0"/>
      <p:bldP spid="2061" grpId="0"/>
      <p:bldP spid="2062" grpId="0"/>
      <p:bldP spid="2065" grpId="0"/>
      <p:bldP spid="20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560" y="1460338"/>
            <a:ext cx="8229600" cy="48641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1989 – met “Fanny &amp; Charlie” in China. Lived in same tiny “Flat” for 57 years – raised 4 sons. Survived deep persecution for their faith in Jesus Christ. Sign on their LR wall said</a:t>
            </a:r>
            <a:r>
              <a:rPr lang="en-US" i="1" dirty="0" smtClean="0"/>
              <a:t>: “</a:t>
            </a:r>
            <a:r>
              <a:rPr lang="en-US" i="1" dirty="0" smtClean="0">
                <a:solidFill>
                  <a:schemeClr val="accent4"/>
                </a:solidFill>
              </a:rPr>
              <a:t>CHRIST</a:t>
            </a:r>
            <a:r>
              <a:rPr lang="en-US" i="1" dirty="0" smtClean="0"/>
              <a:t> is the </a:t>
            </a:r>
            <a:r>
              <a:rPr lang="en-US" i="1" dirty="0" smtClean="0">
                <a:solidFill>
                  <a:srgbClr val="FF0000"/>
                </a:solidFill>
              </a:rPr>
              <a:t>HEAD</a:t>
            </a:r>
            <a:r>
              <a:rPr lang="en-US" i="1" dirty="0" smtClean="0"/>
              <a:t> of this </a:t>
            </a:r>
            <a:r>
              <a:rPr lang="en-US" i="1" dirty="0" smtClean="0">
                <a:solidFill>
                  <a:srgbClr val="FF0000"/>
                </a:solidFill>
              </a:rPr>
              <a:t>HOUSE</a:t>
            </a:r>
            <a:r>
              <a:rPr lang="en-US" i="1" dirty="0" smtClean="0"/>
              <a:t>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2000 – met son “Paul.” He inherited/upgraded Flat with A/C, fridge, stove,  WC etc. Asked 21-year-old son “Jimmy” if he remembered sign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i="1" dirty="0" smtClean="0">
                <a:solidFill>
                  <a:srgbClr val="FFFF00"/>
                </a:solidFill>
              </a:rPr>
              <a:t>“I do not share my grandmother’s faith!”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/>
              <a:t>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 </a:t>
            </a:r>
            <a:r>
              <a:rPr lang="en-US" sz="2800" dirty="0" smtClean="0"/>
              <a:t>Generation: Committed ‘Persecuted’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Generation: Indifferent ‘Secular’ Materialists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Generation: Active ‘Professing’ Agnostics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Clashing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Pray for “Jimmy” </a:t>
            </a:r>
            <a:r>
              <a:rPr lang="en-US" smtClean="0"/>
              <a:t>– and </a:t>
            </a:r>
            <a:r>
              <a:rPr lang="en-US" dirty="0" smtClean="0"/>
              <a:t>Canada!</a:t>
            </a:r>
            <a:endParaRPr lang="en-US" dirty="0"/>
          </a:p>
        </p:txBody>
      </p:sp>
      <p:pic>
        <p:nvPicPr>
          <p:cNvPr id="4" name="Picture 3" descr="Scan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8060" y="-383929"/>
            <a:ext cx="6244752" cy="93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Optimist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The Truth about Persecution falls ‘beside the road’ – and the birds eat the seed: the Evil One comes and snatches away the seed.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</a:t>
            </a:r>
            <a:r>
              <a:rPr lang="en-US" sz="3200" dirty="0"/>
              <a:t>Optimist wants to ‘feel good’ about the Good News of Jesus Christ but feels confused </a:t>
            </a:r>
            <a:r>
              <a:rPr lang="en-US" sz="3200" dirty="0" smtClean="0"/>
              <a:t>and </a:t>
            </a:r>
          </a:p>
          <a:p>
            <a:pPr marL="0" indent="0" algn="ctr">
              <a:buNone/>
            </a:pPr>
            <a:r>
              <a:rPr lang="en-US" sz="3200" i="1" dirty="0" smtClean="0"/>
              <a:t>‘misunderstands</a:t>
            </a:r>
            <a:r>
              <a:rPr lang="en-US" sz="3200" i="1" dirty="0"/>
              <a:t>’ the Truth about </a:t>
            </a:r>
            <a:r>
              <a:rPr lang="en-US" sz="3200" i="1" dirty="0" smtClean="0"/>
              <a:t>Persecution.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111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 about </a:t>
            </a:r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800" dirty="0"/>
              <a:t>The </a:t>
            </a:r>
            <a:r>
              <a:rPr lang="en-US" sz="4800" dirty="0" smtClean="0"/>
              <a:t>Pragmatist</a:t>
            </a:r>
            <a:endParaRPr lang="en-US" sz="4800" i="1" dirty="0" smtClean="0"/>
          </a:p>
          <a:p>
            <a:pPr marL="0" indent="0" algn="ctr">
              <a:spcBef>
                <a:spcPts val="800"/>
              </a:spcBef>
              <a:buNone/>
            </a:pPr>
            <a:endParaRPr lang="en-US" sz="4800" b="0" i="1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sunba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4336437"/>
            <a:ext cx="3948547" cy="25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676400" y="2977981"/>
            <a:ext cx="6476999" cy="1369131"/>
            <a:chOff x="576" y="1653"/>
            <a:chExt cx="3936" cy="432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76" y="1653"/>
              <a:ext cx="3936" cy="432"/>
            </a:xfrm>
            <a:prstGeom prst="wedgeEllipseCallout">
              <a:avLst>
                <a:gd name="adj1" fmla="val -26931"/>
                <a:gd name="adj2" fmla="val 77546"/>
              </a:avLst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>
                <a:effectLst/>
                <a:latin typeface="Times New Roman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2" y="1794"/>
              <a:ext cx="3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“It </a:t>
              </a:r>
              <a:r>
                <a:rPr lang="en-US" sz="25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doesn’t happen anymore.”</a:t>
              </a:r>
              <a:endPara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95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The Pragmatist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/>
              <a:t>The Truth about Persecution falls ‘in rocky places’ – and in the dry soil it sprouts and withers: a temporary reasoned approach without a firm rooting.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Pragmatist wants to ‘stand strong’ when the storms of persecution come but falls away and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FFFF00"/>
                </a:solidFill>
              </a:rPr>
              <a:t>‘denies’ the Truth about Persecution.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2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 about </a:t>
            </a:r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Hedonist </a:t>
            </a:r>
          </a:p>
          <a:p>
            <a:pPr marL="0" indent="0" algn="ctr">
              <a:buNone/>
            </a:pPr>
            <a:r>
              <a:rPr lang="en-US" sz="4800" i="1" dirty="0" smtClean="0"/>
              <a:t>“</a:t>
            </a:r>
            <a:r>
              <a:rPr lang="en-US" sz="4800" i="1" dirty="0"/>
              <a:t>No time to think about it”</a:t>
            </a:r>
          </a:p>
        </p:txBody>
      </p:sp>
      <p:pic>
        <p:nvPicPr>
          <p:cNvPr id="4" name="Picture 3" descr="clock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4077418"/>
            <a:ext cx="6578600" cy="23622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3684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Hedonist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The </a:t>
            </a:r>
            <a:r>
              <a:rPr lang="en-US" sz="3200" dirty="0"/>
              <a:t>Truth about Persecution falls ‘among thorns’ – and the thorns choke out the seed: the worries of this world and the deceitfulness of riches.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</a:t>
            </a:r>
            <a:r>
              <a:rPr lang="en-US" sz="3200" dirty="0"/>
              <a:t>Hedonist desires to ‘give it all to Jesus’ and avoid the deceit of materialism but gives up </a:t>
            </a:r>
            <a:r>
              <a:rPr lang="en-US" sz="3200" dirty="0" smtClean="0"/>
              <a:t>and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‘chokes</a:t>
            </a:r>
            <a:r>
              <a:rPr lang="en-US" sz="3200" i="1" dirty="0">
                <a:solidFill>
                  <a:srgbClr val="FFFF00"/>
                </a:solidFill>
              </a:rPr>
              <a:t>’ the Truth about Persecution.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1143000"/>
          </a:xfrm>
        </p:spPr>
        <p:txBody>
          <a:bodyPr/>
          <a:lstStyle/>
          <a:p>
            <a:r>
              <a:rPr lang="en-US" dirty="0"/>
              <a:t>The Truth about </a:t>
            </a:r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/>
              <a:t>The </a:t>
            </a:r>
            <a:r>
              <a:rPr lang="en-US" sz="4800" dirty="0" smtClean="0"/>
              <a:t>Realist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/>
              <a:t>“Keeps watch because we do not know the day or hour it comes</a:t>
            </a:r>
            <a:r>
              <a:rPr lang="en-US" sz="4400" i="1" dirty="0" smtClean="0"/>
              <a:t>”</a:t>
            </a:r>
          </a:p>
          <a:p>
            <a:pPr marL="0" indent="0" algn="ctr">
              <a:buNone/>
            </a:pPr>
            <a:endParaRPr lang="en-US" sz="4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3886200"/>
            <a:ext cx="217017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The Realist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The Truth about Persecution falls ‘on good soil’ – and yields an abundant crop: phenomenal spiritual growth and good preparation to ‘stand strong through the storm’. 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The </a:t>
            </a:r>
            <a:r>
              <a:rPr lang="en-US" sz="4800" dirty="0"/>
              <a:t>Realist wants to have the Holy Spirit live within their heart, mind and soul to hear, understand and 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FFFF00"/>
                </a:solidFill>
              </a:rPr>
              <a:t>‘applies’ the Truth about Persecution.</a:t>
            </a:r>
          </a:p>
        </p:txBody>
      </p:sp>
    </p:spTree>
    <p:extLst>
      <p:ext uri="{BB962C8B-B14F-4D97-AF65-F5344CB8AC3E}">
        <p14:creationId xmlns:p14="http://schemas.microsoft.com/office/powerpoint/2010/main" val="397808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ss-Cultural Teaching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Cross-Cultural Teaching.thmx</Template>
  <TotalTime>388</TotalTime>
  <Words>1184</Words>
  <Application>Microsoft Macintosh PowerPoint</Application>
  <PresentationFormat>On-screen Show (4:3)</PresentationFormat>
  <Paragraphs>188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Black</vt:lpstr>
      <vt:lpstr>Cross-Cultural Teaching</vt:lpstr>
      <vt:lpstr>The Truth about Persecution</vt:lpstr>
      <vt:lpstr>The Truth about Persecution</vt:lpstr>
      <vt:lpstr>The Optimist</vt:lpstr>
      <vt:lpstr>The Truth about Persecution</vt:lpstr>
      <vt:lpstr>The Pragmatist </vt:lpstr>
      <vt:lpstr>The Truth about Persecution</vt:lpstr>
      <vt:lpstr>The Hedonist </vt:lpstr>
      <vt:lpstr>The Truth about Persecution</vt:lpstr>
      <vt:lpstr>The Realist</vt:lpstr>
      <vt:lpstr>The Truth about Persecution</vt:lpstr>
      <vt:lpstr>PROCESS OF CHRISTIANITY IN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Communist Manifesto</vt:lpstr>
      <vt:lpstr>Attack on the Family </vt:lpstr>
      <vt:lpstr>PowerPoint Presentation</vt:lpstr>
      <vt:lpstr>PowerPoint Presentation</vt:lpstr>
      <vt:lpstr>PowerPoint Presentation</vt:lpstr>
      <vt:lpstr>PowerPoint Presentation</vt:lpstr>
      <vt:lpstr>Clashing Cultures</vt:lpstr>
      <vt:lpstr>Pray for “Jimmy” – and Canada!</vt:lpstr>
    </vt:vector>
  </TitlesOfParts>
  <Company>ty 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about Persecution</dc:title>
  <dc:creator>Jim Cunningham</dc:creator>
  <cp:lastModifiedBy>Jim Cunningham</cp:lastModifiedBy>
  <cp:revision>28</cp:revision>
  <dcterms:created xsi:type="dcterms:W3CDTF">2016-11-11T05:51:14Z</dcterms:created>
  <dcterms:modified xsi:type="dcterms:W3CDTF">2017-05-22T04:25:33Z</dcterms:modified>
</cp:coreProperties>
</file>