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32CF9-E307-EE4D-B42E-C1D921077F12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CC1BC-2C6C-7243-829E-90DC46A9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3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69863"/>
            <a:ext cx="6337300" cy="64135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341438"/>
            <a:ext cx="2803525" cy="43100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1341438"/>
            <a:ext cx="2803525" cy="43100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EDFDD-2DF8-4242-9E86-BD833623D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8199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69863"/>
            <a:ext cx="6337300" cy="64135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341438"/>
            <a:ext cx="2803525" cy="43100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2300" y="1341438"/>
            <a:ext cx="2803525" cy="207803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2300" y="3571875"/>
            <a:ext cx="2803525" cy="20796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E9886-8216-144C-A3E8-1C1240753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755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17-05-19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Peacemaker’s Response to Persecution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James D. (Jim) Cunningham</a:t>
            </a:r>
          </a:p>
          <a:p>
            <a:r>
              <a:rPr lang="en-US" dirty="0" smtClean="0"/>
              <a:t>International Consultant in Adult Education with</a:t>
            </a:r>
          </a:p>
          <a:p>
            <a:r>
              <a:rPr lang="en-US" dirty="0" smtClean="0"/>
              <a:t> Open Doors International / Wycliffe Bible Translators</a:t>
            </a:r>
          </a:p>
          <a:p>
            <a:r>
              <a:rPr lang="en-US" dirty="0" smtClean="0"/>
              <a:t>24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75E256-AAF0-2045-8C31-6B7C9E5EC0C9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7410" y="219635"/>
            <a:ext cx="4572000" cy="5545138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8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Suffering in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will of God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always has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meaning and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purpose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 Corinthians 11:23-30.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7" name="Picture 4" descr="3 Sadhu Sund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9962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843589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8554B0-A2F5-E049-A402-72F02CC31A67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19635"/>
            <a:ext cx="4572000" cy="58769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9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Accepting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persecution is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secret of our victory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rather than the absence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of trouble or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presence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prosperity and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 smtClean="0">
                <a:latin typeface="Arial" charset="0"/>
                <a:ea typeface="ＭＳ Ｐゴシック" charset="0"/>
                <a:cs typeface="ＭＳ Ｐゴシック" charset="0"/>
              </a:rPr>
              <a:t>affluence</a:t>
            </a: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1 Corinthians 4:11-13;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 Corinthians 4:7-11.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9941" name="Picture 4" descr="Slid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8656"/>
          <a:stretch>
            <a:fillRect/>
          </a:stretch>
        </p:blipFill>
        <p:spPr>
          <a:xfrm>
            <a:off x="-1" y="826173"/>
            <a:ext cx="5037221" cy="4572915"/>
          </a:xfrm>
          <a:noFill/>
        </p:spPr>
      </p:pic>
    </p:spTree>
    <p:extLst>
      <p:ext uri="{BB962C8B-B14F-4D97-AF65-F5344CB8AC3E}">
        <p14:creationId xmlns:p14="http://schemas.microsoft.com/office/powerpoint/2010/main" val="2841021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CBA87B-C04F-4149-A5FC-490A1AF010A1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596907"/>
            <a:ext cx="4572000" cy="5400675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10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Fleeing from violence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requires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dependency on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Holy Spirit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for guidance.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10:23;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John 8:59;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9:23-30; 17:5-10.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5" name="Picture 4" descr="P03b - D15b - Responding to Persecution - Paul over wall in a Bas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9962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367510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F5E443-3665-5849-BC23-B5B38C0F8BDA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219635"/>
            <a:ext cx="4859337" cy="58054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11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Staying and enduring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requires dependency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on the Holy Spirit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for guidance.</a:t>
            </a:r>
          </a:p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Luke 22:41-52;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7:54-60; 12:1-4;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16:22-24.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1989" name="Picture 4" descr="P03b - D15b - Responding to Persecution - Road Map - to Endure or Flee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93393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4285557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A65815-9779-BE4D-B69C-9949E73B2EFF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219635"/>
            <a:ext cx="4932362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12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Appealing to legal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rights requires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dependency on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Holy Spirit for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Guidance.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22:22-30;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25:10-11.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93393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1792763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4E3659-14D4-A945-91DA-C8B1553FE490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219635"/>
            <a:ext cx="4284662" cy="58054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13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Overcoming evil with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good is our only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response for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vengeance belongs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to God </a:t>
            </a:r>
          </a:p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Deuteronomy 32:35;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Romans 12:19-21.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5219700" cy="3921125"/>
          </a:xfrm>
          <a:noFill/>
        </p:spPr>
      </p:pic>
    </p:spTree>
    <p:extLst>
      <p:ext uri="{BB962C8B-B14F-4D97-AF65-F5344CB8AC3E}">
        <p14:creationId xmlns:p14="http://schemas.microsoft.com/office/powerpoint/2010/main" val="37091552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11C211-B91D-8E40-A6F3-19402919A2FE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5963" y="51341"/>
            <a:ext cx="3348037" cy="580548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14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Victory is always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obtained by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faith keeping us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from being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defeated at the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hands of the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enemy </a:t>
            </a:r>
          </a:p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1 Peter 4:19.</a:t>
            </a:r>
            <a:r>
              <a:rPr lang="en-CA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1" name="Picture 4" descr="Gun Registration Successfulca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4760"/>
            <a:ext cx="6009440" cy="4898465"/>
          </a:xfrm>
          <a:noFill/>
        </p:spPr>
      </p:pic>
    </p:spTree>
    <p:extLst>
      <p:ext uri="{BB962C8B-B14F-4D97-AF65-F5344CB8AC3E}">
        <p14:creationId xmlns:p14="http://schemas.microsoft.com/office/powerpoint/2010/main" val="32731233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21F17A-06FE-684E-8E83-60103376FCF2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0150" y="1"/>
            <a:ext cx="2803525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15</a:t>
            </a: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The Essence</a:t>
            </a: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And Functions</a:t>
            </a: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Of the church are defined; </a:t>
            </a: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Forms are</a:t>
            </a: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Optional.</a:t>
            </a:r>
          </a:p>
          <a:p>
            <a:pPr marL="533400" indent="-533400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2:41-47.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5" name="Picture 6" descr="P04b - D16b - Forms of Fishing - How to Choose the Best 'Form' (Rev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1353964"/>
            <a:ext cx="3094038" cy="4032250"/>
          </a:xfrm>
          <a:noFill/>
        </p:spPr>
      </p:pic>
      <p:pic>
        <p:nvPicPr>
          <p:cNvPr id="46086" name="Picture 9" descr="P04c - D16c - Essence, Function, Forms of Local Church (Rev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353964"/>
            <a:ext cx="3148012" cy="4103687"/>
          </a:xfrm>
          <a:noFill/>
        </p:spPr>
      </p:pic>
    </p:spTree>
    <p:extLst>
      <p:ext uri="{BB962C8B-B14F-4D97-AF65-F5344CB8AC3E}">
        <p14:creationId xmlns:p14="http://schemas.microsoft.com/office/powerpoint/2010/main" val="1756114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1C2458-5DF2-FB4B-B6F4-248B157245CD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60776" y="0"/>
            <a:ext cx="3924300" cy="573246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16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 biblical cell group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or house church will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fulfill all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functions – including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evangelism </a:t>
            </a:r>
          </a:p>
          <a:p>
            <a:pPr marL="533400" indent="-533400" algn="ctr" eaLnBrk="1" hangingPunct="1">
              <a:buFontTx/>
              <a:buNone/>
            </a:pPr>
            <a:endParaRPr lang="en-CA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28:19;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8:4; Acts 10.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09" name="Picture 4" descr="P04c - D16c - Essence, Function, Forms of Local Church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6077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8970443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0AA9E3-5998-4245-8C6B-5CAB5244E79B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0295" y="216483"/>
            <a:ext cx="4067175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17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Rejecting someone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Because they do not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serve the Lord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same way we do is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not an option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Luke 9:49-50;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10:34-35.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3" name="Picture 4" descr="P06a - D17a - Accepting Other Christ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99769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487841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 smtClean="0"/>
              <a:t>Peacemaking Principles </a:t>
            </a:r>
            <a:r>
              <a:rPr lang="en-US" sz="4400" dirty="0"/>
              <a:t>Learned from </a:t>
            </a:r>
            <a:br>
              <a:rPr lang="en-US" sz="4400" dirty="0"/>
            </a:br>
            <a:r>
              <a:rPr lang="en-US" sz="4400" dirty="0"/>
              <a:t>Persecuted Christians</a:t>
            </a:r>
          </a:p>
        </p:txBody>
      </p:sp>
    </p:spTree>
    <p:extLst>
      <p:ext uri="{BB962C8B-B14F-4D97-AF65-F5344CB8AC3E}">
        <p14:creationId xmlns:p14="http://schemas.microsoft.com/office/powerpoint/2010/main" val="170373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D73BEE-255B-D54A-ACE4-05988A33112F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219635"/>
            <a:ext cx="4211637" cy="6048375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18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Strengthening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family unit is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God’s design for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those “made in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His image” </a:t>
            </a:r>
          </a:p>
          <a:p>
            <a:pPr marL="533400" indent="-533400" algn="ctr" eaLnBrk="1" hangingPunct="1">
              <a:buFontTx/>
              <a:buNone/>
            </a:pPr>
            <a:endParaRPr lang="en-CA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Ephesians 5:21-27;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6:1-4.</a:t>
            </a: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7" name="Picture 4" descr="P07a - D18a - The Christian Family Reflects the Image of G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4999571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41810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5F227-818C-5C41-B1FB-D9264B6301CC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4405" y="219635"/>
            <a:ext cx="4572000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19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We have only one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Enemy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Satan,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who uses a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variety of tactics </a:t>
            </a:r>
          </a:p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1 Peter 5:8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50181" name="Picture 4" descr="P08a - D01a - We Have Only One Enemy - Sa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000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78182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F4BC06-CD75-3045-B4D6-0C6066415BA6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8847" y="219635"/>
            <a:ext cx="4284662" cy="5805487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20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Satan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 goal is to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destroy, defeat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and discourage us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through deceit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and intimidation </a:t>
            </a:r>
          </a:p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John 8:44;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2 Corinthians 11:14-15;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Matthew 12:24.</a:t>
            </a:r>
          </a:p>
        </p:txBody>
      </p:sp>
      <p:pic>
        <p:nvPicPr>
          <p:cNvPr id="51205" name="Picture 8" descr="Slid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4615"/>
          <a:stretch>
            <a:fillRect/>
          </a:stretch>
        </p:blipFill>
        <p:spPr>
          <a:xfrm>
            <a:off x="0" y="1"/>
            <a:ext cx="560904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069770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615052-29C7-984B-8724-A44E723AFAB6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42746"/>
            <a:ext cx="4356100" cy="5805487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21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Satan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 deadliest tactic,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pride, causes us to act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in Self-centeredness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with no need for God</a:t>
            </a:r>
          </a:p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Genesis 3:5b;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Luke 18:14;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1 Corinthians 4:6;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1 Peter 5:5.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08175" y="2721570"/>
            <a:ext cx="1403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How do you </a:t>
            </a:r>
          </a:p>
          <a:p>
            <a:pPr algn="ctr" eaLnBrk="1" hangingPunct="1"/>
            <a:r>
              <a:rPr lang="en-US" sz="1800" dirty="0" smtClean="0"/>
              <a:t>‘Picture’</a:t>
            </a:r>
          </a:p>
          <a:p>
            <a:pPr algn="ctr" eaLnBrk="1" hangingPunct="1"/>
            <a:r>
              <a:rPr lang="en-US" sz="1800" dirty="0" smtClean="0"/>
              <a:t>Pride?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89017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77A378-5830-6C41-AFD9-067E4F7D4110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5833" y="213010"/>
            <a:ext cx="4211637" cy="5732462"/>
          </a:xfrm>
        </p:spPr>
        <p:txBody>
          <a:bodyPr>
            <a:normAutofit fontScale="92500" lnSpcReduction="10000"/>
          </a:bodyPr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22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God is in control;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therefore, we do not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need to be afraid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even when facing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death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Psalm 27:1;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Luke 9:24;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2 Timothy 1:7;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Revelation 12:11.</a:t>
            </a:r>
          </a:p>
        </p:txBody>
      </p:sp>
      <p:pic>
        <p:nvPicPr>
          <p:cNvPr id="53253" name="Picture 5" descr="CRI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38247"/>
            <a:ext cx="4574869" cy="6896247"/>
          </a:xfrm>
          <a:noFill/>
        </p:spPr>
      </p:pic>
    </p:spTree>
    <p:extLst>
      <p:ext uri="{BB962C8B-B14F-4D97-AF65-F5344CB8AC3E}">
        <p14:creationId xmlns:p14="http://schemas.microsoft.com/office/powerpoint/2010/main" val="10984815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CDC2BF-01DA-104C-96F5-A93927340D08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219635"/>
            <a:ext cx="3924300" cy="56610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If we are filled with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the Holy Spirit and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have lost our fear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death, we 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unstoppable until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God calls us home to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heaven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Matthew 10:28;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Luke 12:4-5. </a:t>
            </a:r>
          </a:p>
        </p:txBody>
      </p:sp>
      <p:pic>
        <p:nvPicPr>
          <p:cNvPr id="54277" name="Picture 5" descr="P10a - D02a - God is in Control - Battle Within - We Fear No Evil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493"/>
            <a:ext cx="5263394" cy="6822508"/>
          </a:xfrm>
          <a:noFill/>
        </p:spPr>
      </p:pic>
    </p:spTree>
    <p:extLst>
      <p:ext uri="{BB962C8B-B14F-4D97-AF65-F5344CB8AC3E}">
        <p14:creationId xmlns:p14="http://schemas.microsoft.com/office/powerpoint/2010/main" val="9832930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67D0E0-74E2-2B41-8A2E-E27273E77A13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2711" y="58047"/>
            <a:ext cx="4572000" cy="5805487"/>
          </a:xfrm>
        </p:spPr>
        <p:txBody>
          <a:bodyPr>
            <a:normAutofit fontScale="92500"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24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Choosing to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overcome slavery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to materialism is a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choice with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Eternal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consequences </a:t>
            </a:r>
          </a:p>
          <a:p>
            <a:pPr marL="533400" indent="-533400" algn="ctr" eaLnBrk="1" hangingPunct="1">
              <a:buFontTx/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Matthew 6:24; 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Romans 6:16.</a:t>
            </a:r>
          </a:p>
        </p:txBody>
      </p:sp>
      <p:pic>
        <p:nvPicPr>
          <p:cNvPr id="55301" name="Picture 5" descr="P10b - D02b - Battle Within - Gossip - Materialism - Heresy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9962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915987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038B99-AB9D-3048-B9ED-42EA550CB85C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9213" y="219635"/>
            <a:ext cx="4572000" cy="5805487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25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External tactics of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Satan come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at us through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Rulers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Religious leaders,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Rowdies, Rich Guys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Relatives.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Acts 12:2, 8:1; 17:5; 19:23;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Matthew 10:35.</a:t>
            </a:r>
          </a:p>
        </p:txBody>
      </p:sp>
      <p:pic>
        <p:nvPicPr>
          <p:cNvPr id="56325" name="Picture 5" descr="P02a - D14a - Fives Sources of Persecution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8892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698575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2C4F11-53AD-E34A-881E-568D8637536F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6686" y="219635"/>
            <a:ext cx="5292725" cy="61214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26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Satan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 external tactics include:</a:t>
            </a:r>
          </a:p>
          <a:p>
            <a:pPr marL="1295400" lvl="2" indent="-381000" eaLnBrk="1" hangingPunct="1"/>
            <a:r>
              <a:rPr lang="en-US" sz="2800" b="1" dirty="0">
                <a:latin typeface="Arial" charset="0"/>
                <a:ea typeface="ＭＳ Ｐゴシック" charset="0"/>
              </a:rPr>
              <a:t>O- Opposition,</a:t>
            </a:r>
          </a:p>
          <a:p>
            <a:pPr marL="1295400" lvl="2" indent="-381000" eaLnBrk="1" hangingPunct="1"/>
            <a:r>
              <a:rPr lang="en-US" sz="2800" b="1" dirty="0">
                <a:latin typeface="Arial" charset="0"/>
                <a:ea typeface="ＭＳ Ｐゴシック" charset="0"/>
              </a:rPr>
              <a:t>D- Disinformation,</a:t>
            </a:r>
          </a:p>
          <a:p>
            <a:pPr marL="1295400" lvl="2" indent="-381000" eaLnBrk="1" hangingPunct="1"/>
            <a:r>
              <a:rPr lang="en-US" sz="2800" b="1" dirty="0">
                <a:latin typeface="Arial" charset="0"/>
                <a:ea typeface="ＭＳ Ｐゴシック" charset="0"/>
              </a:rPr>
              <a:t> I - Injustice and</a:t>
            </a:r>
          </a:p>
          <a:p>
            <a:pPr marL="1295400" lvl="2" indent="-381000" eaLnBrk="1" hangingPunct="1"/>
            <a:r>
              <a:rPr lang="en-US" sz="2800" b="1" dirty="0">
                <a:latin typeface="Arial" charset="0"/>
                <a:ea typeface="ＭＳ Ｐゴシック" charset="0"/>
              </a:rPr>
              <a:t>M- Mistreatment</a:t>
            </a:r>
          </a:p>
          <a:p>
            <a:pPr marL="533400" indent="-533400" algn="ctr" eaLnBrk="1" hangingPunct="1"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Hebrews 12:3; Matthew 5:11; </a:t>
            </a:r>
          </a:p>
          <a:p>
            <a:pPr marL="533400" indent="-533400" algn="ctr" eaLnBrk="1" hangingPunct="1"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Acts 8:33a; Hebrews 13:3.</a:t>
            </a:r>
          </a:p>
        </p:txBody>
      </p:sp>
      <p:pic>
        <p:nvPicPr>
          <p:cNvPr id="57349" name="Picture 5" descr="Slid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6666" r="14604" b="2222"/>
          <a:stretch>
            <a:fillRect/>
          </a:stretch>
        </p:blipFill>
        <p:spPr>
          <a:xfrm>
            <a:off x="0" y="1"/>
            <a:ext cx="4479374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975446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695F94-C7AC-9342-A15E-5A0EC2A93C55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709" y="219635"/>
            <a:ext cx="4356100" cy="58054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27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Being engaged in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 spiritual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battle, we use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only spiritual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weapons to wage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this warfare</a:t>
            </a:r>
          </a:p>
          <a:p>
            <a:pPr algn="ctr" eaLnBrk="1" hangingPunct="1">
              <a:buFontTx/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2 Corinthians 10:3-6.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58373" name="Picture 5" descr="P11a - D04a - Spiritual Warfare - Using Spiritual Weapons Effective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000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8308044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5E1F91-943B-A247-A3E8-6010CEF1E2E9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52470" y="15300"/>
            <a:ext cx="4691530" cy="615039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1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Be at peace in the midst of storms.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God is in control! </a:t>
            </a:r>
          </a:p>
          <a:p>
            <a:pPr algn="ctr" eaLnBrk="1" hangingPunct="1">
              <a:buFontTx/>
              <a:buNone/>
            </a:pPr>
            <a:endParaRPr lang="en-CA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Mark 4:35-41;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27:25;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Revelation 14:12.</a:t>
            </a:r>
          </a:p>
        </p:txBody>
      </p:sp>
      <p:pic>
        <p:nvPicPr>
          <p:cNvPr id="31749" name="Picture 16" descr="JesusinSt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942" y="-1"/>
            <a:ext cx="4982471" cy="6977559"/>
          </a:xfrm>
          <a:noFill/>
        </p:spPr>
      </p:pic>
    </p:spTree>
    <p:extLst>
      <p:ext uri="{BB962C8B-B14F-4D97-AF65-F5344CB8AC3E}">
        <p14:creationId xmlns:p14="http://schemas.microsoft.com/office/powerpoint/2010/main" val="14722749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F3BBA6-FA0A-9B46-8D59-6C81576C8FFD}" type="slidenum">
              <a:rPr lang="en-US" sz="1400"/>
              <a:pPr eaLnBrk="1" hangingPunct="1"/>
              <a:t>30</a:t>
            </a:fld>
            <a:endParaRPr lang="en-US" sz="140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4771" y="219635"/>
            <a:ext cx="4643437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28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Wearing the full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armour of God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enables us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stand strong</a:t>
            </a:r>
          </a:p>
          <a:p>
            <a:pPr marL="533400" indent="-533400" algn="ctr" eaLnBrk="1" hangingPunct="1">
              <a:buFontTx/>
              <a:buNone/>
            </a:pPr>
            <a:endParaRPr lang="en-CA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Ephesians 6:13.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397" name="Picture 4" descr="roman sold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074031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846818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48AF7A-B79A-534F-ACB9-F7A96BDE2F5C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93312" y="73345"/>
            <a:ext cx="4572000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29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Victorious Christians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live completely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under the control of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the Holy Spirit and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produce His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fruit in their lives.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Galatians 5:22-25.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21" name="Picture 5" descr="P13a - D08a - Holy Spirit - Fruit of the Spir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84619" cy="6858001"/>
          </a:xfrm>
          <a:noFill/>
        </p:spPr>
      </p:pic>
    </p:spTree>
    <p:extLst>
      <p:ext uri="{BB962C8B-B14F-4D97-AF65-F5344CB8AC3E}">
        <p14:creationId xmlns:p14="http://schemas.microsoft.com/office/powerpoint/2010/main" val="37177069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94078-7901-5543-A0CE-1915E2EE110B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5116" y="219635"/>
            <a:ext cx="4572000" cy="5805487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30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Knowing, internalizing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And obeying God’s Word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guarantees spiritual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Victory during the storms 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Psalm 119:105;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7:24-27;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John 6:63;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 Timothy 3:16-17;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 Peter 1:21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5" name="Picture 5" descr="P14a - D06a - The Tent of Meeting - Daily Read - Memorize - Ob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000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355075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9B299B-0AE4-C34C-878C-EACDB1F168D8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7776" y="219635"/>
            <a:ext cx="4643437" cy="5876925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31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Learning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persevere in prayer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increases our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guidance and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peace in difficult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times 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Colossians 4:2;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Mark 11:24.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9" name="Picture 5" descr="P15a - D07a - Prayer - Four Answers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000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4439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D32C13-AB48-1042-B9AE-3F5230243284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2476" y="219635"/>
            <a:ext cx="4427537" cy="5805487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32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Fasting as an action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is modeled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for determining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God’s will. </a:t>
            </a:r>
          </a:p>
          <a:p>
            <a:pPr marL="533400" indent="-533400" algn="ctr" eaLnBrk="1" hangingPunct="1">
              <a:buFontTx/>
              <a:buNone/>
            </a:pPr>
            <a:endParaRPr lang="en-CA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Exodus 34:28;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Daniel 10:3;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Esther 4:16;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Acts 13:2-3; 14:23.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68538" y="30686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TBA</a:t>
            </a:r>
            <a:endParaRPr lang="en-US" sz="1800" dirty="0"/>
          </a:p>
        </p:txBody>
      </p:sp>
      <p:pic>
        <p:nvPicPr>
          <p:cNvPr id="3" name="Picture 2" descr="religion-monk-monastery-fasts-lents-fasting-rman14525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1" y="871538"/>
            <a:ext cx="5080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21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1258D-85F5-2049-88DF-73060AA99BA8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2220" y="231782"/>
            <a:ext cx="4787900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33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Approaching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conflict, we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“wage peace”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as ambassadors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of Jesus Christ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5:9.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17" name="Picture 4" descr="P16a - D09a - Love Shown in Community - Waging Peace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7508"/>
            <a:ext cx="2884691" cy="3732949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2571138" y="1552310"/>
            <a:ext cx="1410990" cy="119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Waging Peace on Isl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91" y="877508"/>
            <a:ext cx="2781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D377BD-AA81-2142-91B9-895ACB8D21D6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22416"/>
            <a:ext cx="4572000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34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Agape love is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shown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everyone and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even extends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our enemies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John 13:35;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Luke 6:27.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P17a - D10a - Agape Love Shown Even to Our Enemies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7911"/>
          <a:stretch>
            <a:fillRect/>
          </a:stretch>
        </p:blipFill>
        <p:spPr>
          <a:xfrm>
            <a:off x="0" y="-28523"/>
            <a:ext cx="4412402" cy="6783506"/>
          </a:xfrm>
          <a:noFill/>
        </p:spPr>
      </p:pic>
    </p:spTree>
    <p:extLst>
      <p:ext uri="{BB962C8B-B14F-4D97-AF65-F5344CB8AC3E}">
        <p14:creationId xmlns:p14="http://schemas.microsoft.com/office/powerpoint/2010/main" val="3517038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DE314-247E-0949-A2BA-8ECABA61F53F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2947" y="206626"/>
            <a:ext cx="4500562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35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Suffering produces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perseverance which in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turn produces character,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hope, maturity and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completeness.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Romans 5:3;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James 1:4;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Hebrews 10:36.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63713" y="26368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TBA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8244"/>
            <a:ext cx="5261363" cy="3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47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6E1A76-B666-B645-B36D-6E7C024BA17D}" type="slidenum">
              <a:rPr lang="en-US" sz="1400"/>
              <a:pPr eaLnBrk="1" hangingPunct="1"/>
              <a:t>38</a:t>
            </a:fld>
            <a:endParaRPr lang="en-US" sz="140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0672" y="216483"/>
            <a:ext cx="4643437" cy="5805487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36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Learning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encourage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ourselves in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Lord, gives us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strength to persevere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when we are alone in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our spiritual battles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1 Samuel 30:6.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9" name="Picture 4" descr="P18a - D11a - Perserverance - David Encouraged Himself in the Lord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9962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108222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11C2C-B21E-6547-8F24-A9FAFDF1CC28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97711"/>
            <a:ext cx="4716462" cy="573246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 37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Encouraging one another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is a source of comfort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those experiencing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difficulties 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1 Thessalonians 5:11;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Hebrews 10:25.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1547813" y="32131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TBA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829"/>
            <a:ext cx="4989846" cy="24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371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CF3C3B-AAA5-8F42-8D37-549E9CEF3976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20743"/>
            <a:ext cx="4643437" cy="5961362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2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God’s ultimate goal,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whether by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persecution or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freedom,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is for us to be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conformed to the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image of His Son. 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Hebrews 12:3-10;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Romans</a:t>
            </a:r>
            <a:r>
              <a:rPr lang="en-CA" b="1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8:29.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3" name="Picture 10" descr="P09a - D03a - God's Purpose - Conform us to the Image of Jesus Ch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89176" cy="6843945"/>
          </a:xfrm>
          <a:noFill/>
        </p:spPr>
      </p:pic>
    </p:spTree>
    <p:extLst>
      <p:ext uri="{BB962C8B-B14F-4D97-AF65-F5344CB8AC3E}">
        <p14:creationId xmlns:p14="http://schemas.microsoft.com/office/powerpoint/2010/main" val="21420510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06A89F-5B75-D746-9633-2004C43E5947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1052513"/>
            <a:ext cx="4643437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Principle 38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Forgiveness is a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command—not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an option—for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followers of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Jesus’ example </a:t>
            </a:r>
          </a:p>
          <a:p>
            <a:pPr marL="533400" indent="-533400" algn="ctr" eaLnBrk="1" hangingPunct="1">
              <a:buFontTx/>
              <a:buNone/>
            </a:pPr>
            <a:endParaRPr lang="en-CA" b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Luke 23:34;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Colossians 3:13.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637" name="Picture 4" descr="P19a - D12a - Forgiveness is a Key to Vic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8461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133524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FEFB87-0C8D-4D46-8483-DB0BCEFE8CAE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276" y="584760"/>
            <a:ext cx="4643437" cy="573246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Principles 39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Choosing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forgiveness has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eternal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consequences </a:t>
            </a:r>
          </a:p>
          <a:p>
            <a:pPr marL="533400" indent="-533400" algn="ctr" eaLnBrk="1" hangingPunct="1">
              <a:buFontTx/>
              <a:buNone/>
            </a:pPr>
            <a:endParaRPr lang="en-CA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6:14-15.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4061"/>
            <a:ext cx="5764593" cy="31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79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4463" y="6245225"/>
            <a:ext cx="92233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E0CFB2-CBCD-CE4E-A5F8-8A40EA4991C6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052513"/>
            <a:ext cx="4572000" cy="5805487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US" sz="1400" b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Principle 40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Showing grace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extends favour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or kindness to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one who neither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deserves it nor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can earn it </a:t>
            </a:r>
          </a:p>
          <a:p>
            <a:pPr marL="533400" indent="-533400" algn="ctr" eaLnBrk="1" hangingPunct="1">
              <a:buFontTx/>
              <a:buNone/>
            </a:pPr>
            <a:endParaRPr lang="en-CA" b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>
                <a:latin typeface="Arial" charset="0"/>
                <a:ea typeface="ＭＳ Ｐゴシック" charset="0"/>
                <a:cs typeface="ＭＳ Ｐゴシック" charset="0"/>
              </a:rPr>
              <a:t>John 1:16.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685" name="Picture 4" descr="14 Alice Yu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1171"/>
            <a:ext cx="5370498" cy="6949172"/>
          </a:xfrm>
          <a:noFill/>
        </p:spPr>
      </p:pic>
    </p:spTree>
    <p:extLst>
      <p:ext uri="{BB962C8B-B14F-4D97-AF65-F5344CB8AC3E}">
        <p14:creationId xmlns:p14="http://schemas.microsoft.com/office/powerpoint/2010/main" val="27623710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E4F436-FE23-4D4C-8176-0A19550583FF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0"/>
            <a:ext cx="4356100" cy="6180997"/>
          </a:xfrm>
        </p:spPr>
        <p:txBody>
          <a:bodyPr>
            <a:normAutofit fontScale="92500" lnSpcReduction="10000"/>
          </a:bodyPr>
          <a:lstStyle/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	Principle 3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We keep our eyes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fixed on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Jesus Christ,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the Living God,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who modeled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perseverance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when confronted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with opposition</a:t>
            </a:r>
          </a:p>
          <a:p>
            <a:pPr marL="533400" indent="-533400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	Hebrews 12:2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7" name="Picture 5" descr="P00a - D00a - Introduction - Keep Eyes Fixed on the Risen Lord (rev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45"/>
            <a:ext cx="5334000" cy="6901945"/>
          </a:xfrm>
          <a:noFill/>
        </p:spPr>
      </p:pic>
    </p:spTree>
    <p:extLst>
      <p:ext uri="{BB962C8B-B14F-4D97-AF65-F5344CB8AC3E}">
        <p14:creationId xmlns:p14="http://schemas.microsoft.com/office/powerpoint/2010/main" val="16995368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27242-8DB2-5B48-B8CA-5A85A6A9E1EA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0"/>
            <a:ext cx="4716462" cy="5805487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4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We follow a unique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leader: Jesus Christ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—fully man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and fully God,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who modeled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suffering </a:t>
            </a:r>
            <a:r>
              <a:rPr lang="en-CA" b="1" dirty="0" err="1">
                <a:latin typeface="Arial" charset="0"/>
                <a:ea typeface="ＭＳ Ｐゴシック" charset="0"/>
                <a:cs typeface="ＭＳ Ｐゴシック" charset="0"/>
              </a:rPr>
              <a:t>servanthood</a:t>
            </a: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533400" indent="-533400"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Philippians 2:6-11;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Mark 10:42-45;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Isaiah 53:5</a:t>
            </a:r>
            <a:r>
              <a:rPr lang="en-CA" b="1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21" name="Picture 4" descr="Just_Jesus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516272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47278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A2F557-3501-404C-B01E-93896F4A0839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0308" y="0"/>
            <a:ext cx="4787900" cy="57324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5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Dying to self daily is God’s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way for us to live in the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power of the resurrection.</a:t>
            </a:r>
          </a:p>
          <a:p>
            <a:pPr algn="ctr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Matthew 16:24;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Galatians 2:20; </a:t>
            </a:r>
          </a:p>
          <a:p>
            <a:pPr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 Corinthians 1:9.</a:t>
            </a:r>
            <a:r>
              <a:rPr lang="en-CA" sz="24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5845" name="Picture 10" descr="dying daily copy - Revised - 4 Circles Fight-Run-$-Arg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972050" cy="6858000"/>
          </a:xfrm>
          <a:noFill/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195126" y="435833"/>
            <a:ext cx="971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(*) </a:t>
            </a:r>
          </a:p>
          <a:p>
            <a:pPr algn="ctr" eaLnBrk="1" hangingPunct="1"/>
            <a:r>
              <a:rPr lang="en-US" sz="1800" b="1" dirty="0"/>
              <a:t>Cannot</a:t>
            </a:r>
          </a:p>
          <a:p>
            <a:pPr algn="ctr" eaLnBrk="1" hangingPunct="1"/>
            <a:r>
              <a:rPr lang="en-US" sz="1800" b="1" dirty="0"/>
              <a:t>Fight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195126" y="2169320"/>
            <a:ext cx="971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Cannot</a:t>
            </a:r>
          </a:p>
          <a:p>
            <a:pPr algn="ctr" eaLnBrk="1" hangingPunct="1"/>
            <a:r>
              <a:rPr lang="en-US" sz="1800" b="1" dirty="0"/>
              <a:t>Run </a:t>
            </a:r>
          </a:p>
          <a:p>
            <a:pPr algn="ctr" eaLnBrk="1" hangingPunct="1"/>
            <a:r>
              <a:rPr lang="en-US" sz="1800" b="1" dirty="0"/>
              <a:t>Away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195126" y="3833616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Cannot</a:t>
            </a:r>
          </a:p>
          <a:p>
            <a:pPr algn="ctr" eaLnBrk="1" hangingPunct="1"/>
            <a:r>
              <a:rPr lang="en-US" sz="1800" b="1" dirty="0"/>
              <a:t>Argue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195126" y="5422258"/>
            <a:ext cx="1098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Cannot</a:t>
            </a:r>
          </a:p>
          <a:p>
            <a:pPr algn="ctr" eaLnBrk="1" hangingPunct="1"/>
            <a:r>
              <a:rPr lang="en-US" sz="1800" b="1" dirty="0"/>
              <a:t>Worship</a:t>
            </a:r>
          </a:p>
          <a:p>
            <a:pPr algn="ctr" eaLnBrk="1" hangingPunct="1"/>
            <a:r>
              <a:rPr lang="en-US" sz="1800" b="1" dirty="0"/>
              <a:t>Idols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0" y="4827017"/>
            <a:ext cx="352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</a:rPr>
              <a:t>(*) Four Things You Cannot Do</a:t>
            </a:r>
          </a:p>
          <a:p>
            <a:pPr algn="ctr" eaLnBrk="1" hangingPunct="1"/>
            <a:r>
              <a:rPr lang="en-US" sz="1800" b="1" dirty="0">
                <a:solidFill>
                  <a:srgbClr val="FF0000"/>
                </a:solidFill>
              </a:rPr>
              <a:t>While </a:t>
            </a:r>
            <a:r>
              <a:rPr lang="ja-JP" altLang="en-US" sz="1800" b="1" dirty="0">
                <a:solidFill>
                  <a:srgbClr val="FF0000"/>
                </a:solidFill>
              </a:rPr>
              <a:t>‘</a:t>
            </a:r>
            <a:r>
              <a:rPr lang="en-US" sz="1800" b="1" dirty="0">
                <a:solidFill>
                  <a:srgbClr val="FF0000"/>
                </a:solidFill>
              </a:rPr>
              <a:t>Carrying A Cross</a:t>
            </a:r>
            <a:r>
              <a:rPr lang="ja-JP" altLang="en-US" sz="1800" b="1" dirty="0">
                <a:solidFill>
                  <a:srgbClr val="FF0000"/>
                </a:solidFill>
              </a:rPr>
              <a:t>’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419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  <p:bldP spid="86029" grpId="0"/>
      <p:bldP spid="86030" grpId="0"/>
      <p:bldP spid="860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883271-8ED6-3740-98C4-9AA255B38CB2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332" y="39274"/>
            <a:ext cx="3851275" cy="5732462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6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God builds His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kingdom not on our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achievements but on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our sacrifices </a:t>
            </a:r>
          </a:p>
          <a:p>
            <a:pPr marL="533400" indent="-533400" eaLnBrk="1" hangingPunct="1">
              <a:buFontTx/>
              <a:buNone/>
            </a:pPr>
            <a:endParaRPr lang="en-CA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Mark 8:35;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Philippians 2:1-11.</a:t>
            </a:r>
          </a:p>
        </p:txBody>
      </p:sp>
      <p:pic>
        <p:nvPicPr>
          <p:cNvPr id="36869" name="Picture 4" descr="P20a - D19a - Conclusion - Sacrifice - Not Leg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5676510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6844696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32D9A-7176-D344-922C-A98E3F3CAFDA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219635"/>
            <a:ext cx="4427537" cy="573246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Principle 7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Living godly in Christ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Jesus will bring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persecution and sharing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in the sufferings of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Jesus 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 smtClean="0">
                <a:latin typeface="Arial" charset="0"/>
                <a:ea typeface="ＭＳ Ｐゴシック" charset="0"/>
                <a:cs typeface="ＭＳ Ｐゴシック" charset="0"/>
              </a:rPr>
              <a:t>  2 </a:t>
            </a: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Timothy 3:12; 1 Peter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2:21-25; Daniel 6:21-23.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Are you like a Carrot?</a:t>
            </a:r>
          </a:p>
          <a:p>
            <a:pPr marL="533400" indent="-533400" algn="ctr" eaLnBrk="1" hangingPunct="1">
              <a:buFontTx/>
              <a:buNone/>
            </a:pPr>
            <a:r>
              <a:rPr lang="en-CA" b="1" dirty="0">
                <a:latin typeface="Arial" charset="0"/>
                <a:ea typeface="ＭＳ Ｐゴシック" charset="0"/>
                <a:cs typeface="ＭＳ Ｐゴシック" charset="0"/>
              </a:rPr>
              <a:t>An Egg? or Tea?</a:t>
            </a:r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7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9969"/>
            <a:ext cx="2736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0" y="814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7" name="Picture 7" descr="MCj0112810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707747"/>
            <a:ext cx="4464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779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296</TotalTime>
  <Words>1339</Words>
  <Application>Microsoft Macintosh PowerPoint</Application>
  <PresentationFormat>On-screen Show (4:3)</PresentationFormat>
  <Paragraphs>474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Revolution</vt:lpstr>
      <vt:lpstr>A Peacemaker’s Response to Persecution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ty 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Peacemaker’s Response to Persecution</dc:title>
  <dc:creator>Jim Cunningham</dc:creator>
  <cp:lastModifiedBy>Jim Cunningham</cp:lastModifiedBy>
  <cp:revision>19</cp:revision>
  <cp:lastPrinted>2014-10-22T17:39:17Z</cp:lastPrinted>
  <dcterms:created xsi:type="dcterms:W3CDTF">2014-10-21T19:01:20Z</dcterms:created>
  <dcterms:modified xsi:type="dcterms:W3CDTF">2017-05-20T00:59:49Z</dcterms:modified>
</cp:coreProperties>
</file>